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presProps" Target="pres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notesMaster" Target="notesMasters/notesMaster1.xml" /><Relationship Id="rId2" Type="http://schemas.openxmlformats.org/officeDocument/2006/relationships/slide" Target="slides/slide1.xml" /><Relationship Id="rId16"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theme" Target="theme/theme1.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viewProps" Target="view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5DC11B-E83C-CF46-AA87-8F8001476A63}" type="datetimeFigureOut">
              <a:rPr lang="en-US" smtClean="0"/>
              <a:t>5/7/2026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0E0C6ED-2443-1346-9891-A183DE30DF10}" type="slidenum">
              <a:rPr lang="en-US" smtClean="0"/>
              <a:t>‹#›</a:t>
            </a:fld>
            <a:endParaRPr lang="en-US"/>
          </a:p>
        </p:txBody>
      </p:sp>
    </p:spTree>
    <p:extLst>
      <p:ext uri="{BB962C8B-B14F-4D97-AF65-F5344CB8AC3E}">
        <p14:creationId xmlns:p14="http://schemas.microsoft.com/office/powerpoint/2010/main" val="7591616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Greetings to all delegates of UNI Post &amp; Logistics. India Post is one of the world’s largest public service networks. Today I will briefly explain the present situation of India Post, relation with new Labour Codes, impact on postal workers, and positive and negative effects of labour reforms.</a:t>
            </a:r>
          </a:p>
        </p:txBody>
      </p:sp>
      <p:sp>
        <p:nvSpPr>
          <p:cNvPr id="4" name="Slide Number Placeholder 3"/>
          <p:cNvSpPr>
            <a:spLocks noGrp="1"/>
          </p:cNvSpPr>
          <p:nvPr>
            <p:ph type="sldNum" sz="quarter" idx="5"/>
          </p:nvPr>
        </p:nvSpPr>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Thank the organizers of UNI Post &amp; Logistics World Meeting and all international delegates.</a:t>
            </a:r>
          </a:p>
        </p:txBody>
      </p:sp>
      <p:sp>
        <p:nvSpPr>
          <p:cNvPr id="4" name="Slide Number Placeholder 3"/>
          <p:cNvSpPr>
            <a:spLocks noGrp="1"/>
          </p:cNvSpPr>
          <p:nvPr>
            <p:ph type="sldNum" sz="quarter" idx="5"/>
          </p:nvPr>
        </p:nvSpPr>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India Post is no longer just a mail delivery organization. Postal workers now handle multiple public services. Technology transformation is changing work culture rapidly. Despite modernization, staff shortages and workload pressure are increasing.</a:t>
            </a:r>
          </a:p>
        </p:txBody>
      </p:sp>
      <p:sp>
        <p:nvSpPr>
          <p:cNvPr id="4" name="Slide Number Placeholder 3"/>
          <p:cNvSpPr>
            <a:spLocks noGrp="1"/>
          </p:cNvSpPr>
          <p:nvPr>
            <p:ph type="sldNum" sz="quarter" idx="5"/>
          </p:nvPr>
        </p:nvSpPr>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The Government of India merged many labour laws into four Labour Codes. These reforms are presented as modernization measures. Trade unions support reforms that genuinely improve workers’ welfare. But concerns remain regarding implementation and labour protections.</a:t>
            </a:r>
          </a:p>
        </p:txBody>
      </p:sp>
      <p:sp>
        <p:nvSpPr>
          <p:cNvPr id="4" name="Slide Number Placeholder 3"/>
          <p:cNvSpPr>
            <a:spLocks noGrp="1"/>
          </p:cNvSpPr>
          <p:nvPr>
            <p:ph type="sldNum" sz="quarter" idx="5"/>
          </p:nvPr>
        </p:nvSpPr>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This comparison shows both modernization and concern areas. While simplification may help administration, workers fear dilution of protections, outsourcing, and weakening of collective bargaining rights.</a:t>
            </a:r>
          </a:p>
        </p:txBody>
      </p:sp>
      <p:sp>
        <p:nvSpPr>
          <p:cNvPr id="4" name="Slide Number Placeholder 3"/>
          <p:cNvSpPr>
            <a:spLocks noGrp="1"/>
          </p:cNvSpPr>
          <p:nvPr>
            <p:ph type="sldNum" sz="quarter" idx="5"/>
          </p:nvPr>
        </p:nvSpPr>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Some positive opportunities exist if implementation is fair. Millions of informal workers may come under legal protection. Digital systems can reduce delays and improve monitoring. Modern labour systems are necessary in a changing economy.</a:t>
            </a:r>
          </a:p>
        </p:txBody>
      </p:sp>
      <p:sp>
        <p:nvSpPr>
          <p:cNvPr id="4" name="Slide Number Placeholder 3"/>
          <p:cNvSpPr>
            <a:spLocks noGrp="1"/>
          </p:cNvSpPr>
          <p:nvPr>
            <p:ph type="sldNum" sz="quarter" idx="5"/>
          </p:nvPr>
        </p:nvSpPr>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Postal workers are deeply concerned about job security. Permanent public employment is gradually reducing. Workers are expected to deliver more services with fewer staff. Labour reforms should not weaken workers’ dignity and rights.</a:t>
            </a:r>
          </a:p>
        </p:txBody>
      </p:sp>
      <p:sp>
        <p:nvSpPr>
          <p:cNvPr id="4" name="Slide Number Placeholder 3"/>
          <p:cNvSpPr>
            <a:spLocks noGrp="1"/>
          </p:cNvSpPr>
          <p:nvPr>
            <p:ph type="sldNum" sz="quarter" idx="5"/>
          </p:nvPr>
        </p:nvSpPr>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India Post workers today act as bankers, insurance agents, logistics staff, and digital service providers. Rural obligations remain a major responsibility. Public service cannot be judged only by profitability. Human-centered reforms are essential.</a:t>
            </a:r>
          </a:p>
        </p:txBody>
      </p:sp>
      <p:sp>
        <p:nvSpPr>
          <p:cNvPr id="4" name="Slide Number Placeholder 3"/>
          <p:cNvSpPr>
            <a:spLocks noGrp="1"/>
          </p:cNvSpPr>
          <p:nvPr>
            <p:ph type="sldNum" sz="quarter" idx="5"/>
          </p:nvPr>
        </p:nvSpPr>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Workers are not against modernization. Workers are against insecurity and exploitation. Trade unions must be treated as partners in reform. Sustainable reforms require dialogue and social justice.</a:t>
            </a:r>
          </a:p>
        </p:txBody>
      </p:sp>
      <p:sp>
        <p:nvSpPr>
          <p:cNvPr id="4" name="Slide Number Placeholder 3"/>
          <p:cNvSpPr>
            <a:spLocks noGrp="1"/>
          </p:cNvSpPr>
          <p:nvPr>
            <p:ph type="sldNum" sz="quarter" idx="5"/>
          </p:nvPr>
        </p:nvSpPr>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India Post workers continue to serve millions with dedication. Labour reforms should strengthen workers, not weaken them. Public postal services remain vital for inclusion and democracy. Let us build a future where technology and labour rights coexist together.</a:t>
            </a:r>
          </a:p>
        </p:txBody>
      </p:sp>
      <p:sp>
        <p:nvSpPr>
          <p:cNvPr id="4" name="Slide Number Placeholder 3"/>
          <p:cNvSpPr>
            <a:spLocks noGrp="1"/>
          </p:cNvSpPr>
          <p:nvPr>
            <p:ph type="sldNum" sz="quarter" idx="5"/>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5/7/2026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5/7/2026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5/7/2026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5/7/2026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5/7/2026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5/7/2026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5/7/2026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notesSlide" Target="../notesSlides/notesSlide1.xml" /><Relationship Id="rId1" Type="http://schemas.openxmlformats.org/officeDocument/2006/relationships/slideLayout" Target="../slideLayouts/slideLayout2.xml" /><Relationship Id="rId4" Type="http://schemas.openxmlformats.org/officeDocument/2006/relationships/image" Target="../media/image2.png" /></Relationships>
</file>

<file path=ppt/slides/_rels/slide10.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notesSlide" Target="../notesSlides/notesSlide10.xml" /><Relationship Id="rId1" Type="http://schemas.openxmlformats.org/officeDocument/2006/relationships/slideLayout" Target="../slideLayouts/slideLayout2.xml" /><Relationship Id="rId4" Type="http://schemas.openxmlformats.org/officeDocument/2006/relationships/image" Target="../media/image2.png" /></Relationships>
</file>

<file path=ppt/slides/_rels/slide2.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notesSlide" Target="../notesSlides/notesSlide2.xml" /><Relationship Id="rId1" Type="http://schemas.openxmlformats.org/officeDocument/2006/relationships/slideLayout" Target="../slideLayouts/slideLayout2.xml" /><Relationship Id="rId4" Type="http://schemas.openxmlformats.org/officeDocument/2006/relationships/image" Target="../media/image2.png" /></Relationships>
</file>

<file path=ppt/slides/_rels/slide3.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notesSlide" Target="../notesSlides/notesSlide3.xml" /><Relationship Id="rId1" Type="http://schemas.openxmlformats.org/officeDocument/2006/relationships/slideLayout" Target="../slideLayouts/slideLayout2.xml" /><Relationship Id="rId4" Type="http://schemas.openxmlformats.org/officeDocument/2006/relationships/image" Target="../media/image2.png" /></Relationships>
</file>

<file path=ppt/slides/_rels/slide4.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notesSlide" Target="../notesSlides/notesSlide4.xml" /><Relationship Id="rId1" Type="http://schemas.openxmlformats.org/officeDocument/2006/relationships/slideLayout" Target="../slideLayouts/slideLayout2.xml" /><Relationship Id="rId4" Type="http://schemas.openxmlformats.org/officeDocument/2006/relationships/image" Target="../media/image2.png" /></Relationships>
</file>

<file path=ppt/slides/_rels/slide5.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notesSlide" Target="../notesSlides/notesSlide5.xml" /><Relationship Id="rId1" Type="http://schemas.openxmlformats.org/officeDocument/2006/relationships/slideLayout" Target="../slideLayouts/slideLayout2.xml" /><Relationship Id="rId4" Type="http://schemas.openxmlformats.org/officeDocument/2006/relationships/image" Target="../media/image2.png" /></Relationships>
</file>

<file path=ppt/slides/_rels/slide6.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notesSlide" Target="../notesSlides/notesSlide6.xml" /><Relationship Id="rId1" Type="http://schemas.openxmlformats.org/officeDocument/2006/relationships/slideLayout" Target="../slideLayouts/slideLayout2.xml" /><Relationship Id="rId4" Type="http://schemas.openxmlformats.org/officeDocument/2006/relationships/image" Target="../media/image2.png" /></Relationships>
</file>

<file path=ppt/slides/_rels/slide7.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notesSlide" Target="../notesSlides/notesSlide7.xml" /><Relationship Id="rId1" Type="http://schemas.openxmlformats.org/officeDocument/2006/relationships/slideLayout" Target="../slideLayouts/slideLayout2.xml" /><Relationship Id="rId4" Type="http://schemas.openxmlformats.org/officeDocument/2006/relationships/image" Target="../media/image2.png" /></Relationships>
</file>

<file path=ppt/slides/_rels/slide8.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notesSlide" Target="../notesSlides/notesSlide8.xml" /><Relationship Id="rId1" Type="http://schemas.openxmlformats.org/officeDocument/2006/relationships/slideLayout" Target="../slideLayouts/slideLayout2.xml" /><Relationship Id="rId4" Type="http://schemas.openxmlformats.org/officeDocument/2006/relationships/image" Target="../media/image2.png" /></Relationships>
</file>

<file path=ppt/slides/_rels/slide9.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notesSlide" Target="../notesSlides/notesSlide9.xml" /><Relationship Id="rId1" Type="http://schemas.openxmlformats.org/officeDocument/2006/relationships/slideLayout" Target="../slideLayouts/slideLayout2.xml" /><Relationship Id="rId4" Type="http://schemas.openxmlformats.org/officeDocument/2006/relationships/image" Target="../media/image2.png"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5F5F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2800" b="1"/>
            </a:pPr>
            <a:r>
              <a:t>India Post in the Era of Labour Reforms</a:t>
            </a:r>
          </a:p>
        </p:txBody>
      </p:sp>
      <p:sp>
        <p:nvSpPr>
          <p:cNvPr id="3" name="Content Placeholder 2"/>
          <p:cNvSpPr>
            <a:spLocks noGrp="1"/>
          </p:cNvSpPr>
          <p:nvPr>
            <p:ph idx="1"/>
          </p:nvPr>
        </p:nvSpPr>
        <p:spPr/>
        <p:txBody>
          <a:bodyPr/>
          <a:lstStyle/>
          <a:p>
            <a:pPr>
              <a:defRPr sz="2200" b="1"/>
            </a:pPr>
            <a:r>
              <a:t>Present Situation of India Post</a:t>
            </a:r>
          </a:p>
          <a:p>
            <a:pPr>
              <a:defRPr sz="2200" b="1"/>
            </a:pPr>
            <a:r>
              <a:t>Impact of New Labour Codes on Postal &amp; Logistics Workers in India</a:t>
            </a:r>
          </a:p>
          <a:p>
            <a:pPr>
              <a:defRPr sz="2200" b="1"/>
            </a:pPr>
            <a:r>
              <a:t>UNI Post &amp; Logistics World Meeting</a:t>
            </a:r>
          </a:p>
          <a:p>
            <a:pPr>
              <a:defRPr sz="2200" b="1"/>
            </a:pPr>
            <a:r>
              <a:t>Presented by: Sivaji Vasireddy</a:t>
            </a:r>
          </a:p>
          <a:p>
            <a:pPr>
              <a:defRPr sz="2200" b="1"/>
            </a:pPr>
            <a:r>
              <a:t>Secretary General FNPO, India</a:t>
            </a:r>
          </a:p>
        </p:txBody>
      </p:sp>
      <p:pic>
        <p:nvPicPr>
          <p:cNvPr id="4" name="Picture 3" descr="file_00000000912c71f49684248fc990bbfd"/>
          <p:cNvPicPr>
            <a:picLocks noChangeAspect="1"/>
          </p:cNvPicPr>
          <p:nvPr/>
        </p:nvPicPr>
        <p:blipFill>
          <a:blip r:embed="rId3"/>
          <a:stretch>
            <a:fillRect/>
          </a:stretch>
        </p:blipFill>
        <p:spPr>
          <a:xfrm>
            <a:off x="182880" y="91440"/>
            <a:ext cx="522208" cy="548640"/>
          </a:xfrm>
          <a:prstGeom prst="rect">
            <a:avLst/>
          </a:prstGeom>
        </p:spPr>
      </p:pic>
      <p:pic>
        <p:nvPicPr>
          <p:cNvPr id="5" name="Picture 4" descr="uni_clean_logo.png"/>
          <p:cNvPicPr>
            <a:picLocks noChangeAspect="1"/>
          </p:cNvPicPr>
          <p:nvPr/>
        </p:nvPicPr>
        <p:blipFill>
          <a:blip r:embed="rId4"/>
          <a:stretch>
            <a:fillRect/>
          </a:stretch>
        </p:blipFill>
        <p:spPr>
          <a:xfrm>
            <a:off x="7498079" y="91440"/>
            <a:ext cx="1128127" cy="54864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5F5F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2160" b="1"/>
            </a:pPr>
            <a:r>
              <a:t>Thank You</a:t>
            </a:r>
          </a:p>
        </p:txBody>
      </p:sp>
      <p:sp>
        <p:nvSpPr>
          <p:cNvPr id="3" name="Content Placeholder 2"/>
          <p:cNvSpPr>
            <a:spLocks noGrp="1"/>
          </p:cNvSpPr>
          <p:nvPr>
            <p:ph idx="1"/>
          </p:nvPr>
        </p:nvSpPr>
        <p:spPr/>
        <p:txBody>
          <a:bodyPr/>
          <a:lstStyle/>
          <a:p>
            <a:pPr>
              <a:defRPr sz="1440"/>
            </a:pPr>
            <a:r>
              <a:t>Thank You</a:t>
            </a:r>
          </a:p>
          <a:p>
            <a:pPr>
              <a:defRPr sz="1440"/>
            </a:pPr>
            <a:r>
              <a:t>Long Live International Worker Solidarity ✊</a:t>
            </a:r>
          </a:p>
          <a:p>
            <a:pPr>
              <a:defRPr sz="1440"/>
            </a:pPr>
            <a:r>
              <a:t>UNI Post &amp; Logistics World Meeting</a:t>
            </a:r>
          </a:p>
          <a:p>
            <a:pPr>
              <a:defRPr sz="2000" b="1"/>
            </a:pPr>
            <a:r>
              <a:t>Sivaji Vasireddy</a:t>
            </a:r>
            <a:br/>
            <a:r>
              <a:t>Secretary General FNPO, India</a:t>
            </a:r>
          </a:p>
        </p:txBody>
      </p:sp>
      <p:pic>
        <p:nvPicPr>
          <p:cNvPr id="4" name="Picture 3" descr="file_00000000912c71f49684248fc990bbfd"/>
          <p:cNvPicPr>
            <a:picLocks noChangeAspect="1"/>
          </p:cNvPicPr>
          <p:nvPr/>
        </p:nvPicPr>
        <p:blipFill>
          <a:blip r:embed="rId3"/>
          <a:stretch>
            <a:fillRect/>
          </a:stretch>
        </p:blipFill>
        <p:spPr>
          <a:xfrm>
            <a:off x="182880" y="91440"/>
            <a:ext cx="522208" cy="548640"/>
          </a:xfrm>
          <a:prstGeom prst="rect">
            <a:avLst/>
          </a:prstGeom>
        </p:spPr>
      </p:pic>
      <p:pic>
        <p:nvPicPr>
          <p:cNvPr id="5" name="Picture 4" descr="uni_clean_logo.png"/>
          <p:cNvPicPr>
            <a:picLocks noChangeAspect="1"/>
          </p:cNvPicPr>
          <p:nvPr/>
        </p:nvPicPr>
        <p:blipFill>
          <a:blip r:embed="rId4"/>
          <a:stretch>
            <a:fillRect/>
          </a:stretch>
        </p:blipFill>
        <p:spPr>
          <a:xfrm>
            <a:off x="7498079" y="91440"/>
            <a:ext cx="1128127" cy="54864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5F5F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2160" b="1"/>
            </a:pPr>
            <a:r>
              <a:t>India Post Present Situation</a:t>
            </a:r>
          </a:p>
        </p:txBody>
      </p:sp>
      <p:sp>
        <p:nvSpPr>
          <p:cNvPr id="3" name="Content Placeholder 2"/>
          <p:cNvSpPr>
            <a:spLocks noGrp="1"/>
          </p:cNvSpPr>
          <p:nvPr>
            <p:ph idx="1"/>
          </p:nvPr>
        </p:nvSpPr>
        <p:spPr/>
        <p:txBody>
          <a:bodyPr/>
          <a:lstStyle/>
          <a:p>
            <a:pPr>
              <a:defRPr sz="1440"/>
            </a:pPr>
            <a:r>
              <a:t>• 1.65 lakh Post Offices across India</a:t>
            </a:r>
          </a:p>
          <a:p>
            <a:pPr>
              <a:defRPr sz="1440"/>
            </a:pPr>
            <a:r>
              <a:t>• Nearly 90% offices located in rural areas</a:t>
            </a:r>
          </a:p>
          <a:p>
            <a:pPr>
              <a:defRPr sz="1440"/>
            </a:pPr>
            <a:r>
              <a:t>• Largest postal network globally</a:t>
            </a:r>
          </a:p>
          <a:p>
            <a:pPr>
              <a:defRPr sz="1440"/>
            </a:pPr>
            <a:r>
              <a:t>• Services: Banking, Insurance, Logistics, E-commerce</a:t>
            </a:r>
          </a:p>
          <a:p>
            <a:pPr>
              <a:defRPr sz="1440"/>
            </a:pPr>
            <a:r>
              <a:t>• Aadhaar, DBT &amp; Financial Inclusion services</a:t>
            </a:r>
          </a:p>
          <a:p>
            <a:pPr>
              <a:defRPr sz="1440"/>
            </a:pPr>
            <a:r>
              <a:t>• IT 2.0 modernization transforming operations</a:t>
            </a:r>
          </a:p>
          <a:p>
            <a:pPr>
              <a:defRPr sz="1440"/>
            </a:pPr>
            <a:r>
              <a:t>• Parcel and logistics sector growing rapidly</a:t>
            </a:r>
          </a:p>
          <a:p>
            <a:pPr>
              <a:defRPr sz="1440"/>
            </a:pPr>
            <a:r>
              <a:t>• Heavy workload and staff shortages remain major concerns</a:t>
            </a:r>
          </a:p>
        </p:txBody>
      </p:sp>
      <p:pic>
        <p:nvPicPr>
          <p:cNvPr id="4" name="Picture 3" descr="file_00000000912c71f49684248fc990bbfd"/>
          <p:cNvPicPr>
            <a:picLocks noChangeAspect="1"/>
          </p:cNvPicPr>
          <p:nvPr/>
        </p:nvPicPr>
        <p:blipFill>
          <a:blip r:embed="rId3"/>
          <a:stretch>
            <a:fillRect/>
          </a:stretch>
        </p:blipFill>
        <p:spPr>
          <a:xfrm>
            <a:off x="182880" y="91440"/>
            <a:ext cx="522208" cy="548640"/>
          </a:xfrm>
          <a:prstGeom prst="rect">
            <a:avLst/>
          </a:prstGeom>
        </p:spPr>
      </p:pic>
      <p:pic>
        <p:nvPicPr>
          <p:cNvPr id="5" name="Picture 4" descr="uni_clean_logo.png"/>
          <p:cNvPicPr>
            <a:picLocks noChangeAspect="1"/>
          </p:cNvPicPr>
          <p:nvPr/>
        </p:nvPicPr>
        <p:blipFill>
          <a:blip r:embed="rId4"/>
          <a:stretch>
            <a:fillRect/>
          </a:stretch>
        </p:blipFill>
        <p:spPr>
          <a:xfrm>
            <a:off x="7498079" y="91440"/>
            <a:ext cx="1128127" cy="54864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5F5F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2160" b="1"/>
            </a:pPr>
            <a:r>
              <a:t>India’s New Labour Codes</a:t>
            </a:r>
          </a:p>
        </p:txBody>
      </p:sp>
      <p:sp>
        <p:nvSpPr>
          <p:cNvPr id="3" name="Content Placeholder 2"/>
          <p:cNvSpPr>
            <a:spLocks noGrp="1"/>
          </p:cNvSpPr>
          <p:nvPr>
            <p:ph idx="1"/>
          </p:nvPr>
        </p:nvSpPr>
        <p:spPr/>
        <p:txBody>
          <a:bodyPr/>
          <a:lstStyle/>
          <a:p>
            <a:pPr>
              <a:defRPr sz="1440"/>
            </a:pPr>
            <a:r>
              <a:t>• Code on Wages</a:t>
            </a:r>
          </a:p>
          <a:p>
            <a:pPr>
              <a:defRPr sz="1440"/>
            </a:pPr>
            <a:r>
              <a:t>• Industrial Relations Code</a:t>
            </a:r>
          </a:p>
          <a:p>
            <a:pPr>
              <a:defRPr sz="1440"/>
            </a:pPr>
            <a:r>
              <a:t>• Social Security Code</a:t>
            </a:r>
          </a:p>
          <a:p>
            <a:pPr>
              <a:defRPr sz="1440"/>
            </a:pPr>
            <a:r>
              <a:t>• Occupational Safety, Health &amp; Working Conditions Code</a:t>
            </a:r>
          </a:p>
          <a:p>
            <a:pPr>
              <a:defRPr sz="1440"/>
            </a:pPr>
            <a:r>
              <a:t>• Objective: Simplification of labour laws</a:t>
            </a:r>
          </a:p>
          <a:p>
            <a:pPr>
              <a:defRPr sz="1440"/>
            </a:pPr>
            <a:r>
              <a:t>• Promoting ease of doing business</a:t>
            </a:r>
          </a:p>
          <a:p>
            <a:pPr>
              <a:defRPr sz="1440"/>
            </a:pPr>
            <a:r>
              <a:t>• Digital compliance and labour administration</a:t>
            </a:r>
          </a:p>
          <a:p>
            <a:pPr>
              <a:defRPr sz="1440"/>
            </a:pPr>
            <a:r>
              <a:t>• Trade unions demanding stronger worker safeguards</a:t>
            </a:r>
          </a:p>
        </p:txBody>
      </p:sp>
      <p:pic>
        <p:nvPicPr>
          <p:cNvPr id="4" name="Picture 3" descr="file_00000000912c71f49684248fc990bbfd"/>
          <p:cNvPicPr>
            <a:picLocks noChangeAspect="1"/>
          </p:cNvPicPr>
          <p:nvPr/>
        </p:nvPicPr>
        <p:blipFill>
          <a:blip r:embed="rId3"/>
          <a:stretch>
            <a:fillRect/>
          </a:stretch>
        </p:blipFill>
        <p:spPr>
          <a:xfrm>
            <a:off x="182880" y="91440"/>
            <a:ext cx="522208" cy="548640"/>
          </a:xfrm>
          <a:prstGeom prst="rect">
            <a:avLst/>
          </a:prstGeom>
        </p:spPr>
      </p:pic>
      <p:pic>
        <p:nvPicPr>
          <p:cNvPr id="5" name="Picture 4" descr="uni_clean_logo.png"/>
          <p:cNvPicPr>
            <a:picLocks noChangeAspect="1"/>
          </p:cNvPicPr>
          <p:nvPr/>
        </p:nvPicPr>
        <p:blipFill>
          <a:blip r:embed="rId4"/>
          <a:stretch>
            <a:fillRect/>
          </a:stretch>
        </p:blipFill>
        <p:spPr>
          <a:xfrm>
            <a:off x="7498079" y="91440"/>
            <a:ext cx="1128127" cy="54864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5F5F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2160" b="1"/>
            </a:pPr>
            <a:r>
              <a:t>Old Labour Laws vs New Labour Codes</a:t>
            </a:r>
          </a:p>
        </p:txBody>
      </p:sp>
      <p:pic>
        <p:nvPicPr>
          <p:cNvPr id="4" name="Picture 3" descr="file_00000000912c71f49684248fc990bbfd"/>
          <p:cNvPicPr>
            <a:picLocks noChangeAspect="1"/>
          </p:cNvPicPr>
          <p:nvPr/>
        </p:nvPicPr>
        <p:blipFill>
          <a:blip r:embed="rId3"/>
          <a:stretch>
            <a:fillRect/>
          </a:stretch>
        </p:blipFill>
        <p:spPr>
          <a:xfrm>
            <a:off x="182880" y="91440"/>
            <a:ext cx="522208" cy="548640"/>
          </a:xfrm>
          <a:prstGeom prst="rect">
            <a:avLst/>
          </a:prstGeom>
        </p:spPr>
      </p:pic>
      <p:pic>
        <p:nvPicPr>
          <p:cNvPr id="5" name="Picture 4" descr="uni_clean_logo.png"/>
          <p:cNvPicPr>
            <a:picLocks noChangeAspect="1"/>
          </p:cNvPicPr>
          <p:nvPr/>
        </p:nvPicPr>
        <p:blipFill>
          <a:blip r:embed="rId4"/>
          <a:stretch>
            <a:fillRect/>
          </a:stretch>
        </p:blipFill>
        <p:spPr>
          <a:xfrm>
            <a:off x="7498079" y="91440"/>
            <a:ext cx="1128127" cy="548640"/>
          </a:xfrm>
          <a:prstGeom prst="rect">
            <a:avLst/>
          </a:prstGeom>
        </p:spPr>
      </p:pic>
      <p:graphicFrame>
        <p:nvGraphicFramePr>
          <p:cNvPr id="6" name="Table 5"/>
          <p:cNvGraphicFramePr>
            <a:graphicFrameLocks noGrp="1"/>
          </p:cNvGraphicFramePr>
          <p:nvPr/>
        </p:nvGraphicFramePr>
        <p:xfrm>
          <a:off x="640080" y="1554480"/>
          <a:ext cx="7863840" cy="3246120"/>
        </p:xfrm>
        <a:graphic>
          <a:graphicData uri="http://schemas.openxmlformats.org/drawingml/2006/table">
            <a:tbl>
              <a:tblPr firstRow="1" bandRow="1">
                <a:tableStyleId>{5C22544A-7EE6-4342-B048-85BDC9FD1C3A}</a:tableStyleId>
              </a:tblPr>
              <a:tblGrid>
                <a:gridCol w="3931920">
                  <a:extLst>
                    <a:ext uri="{9D8B030D-6E8A-4147-A177-3AD203B41FA5}">
                      <a16:colId xmlns:a16="http://schemas.microsoft.com/office/drawing/2014/main" val="20000"/>
                    </a:ext>
                  </a:extLst>
                </a:gridCol>
                <a:gridCol w="3931920">
                  <a:extLst>
                    <a:ext uri="{9D8B030D-6E8A-4147-A177-3AD203B41FA5}">
                      <a16:colId xmlns:a16="http://schemas.microsoft.com/office/drawing/2014/main" val="20001"/>
                    </a:ext>
                  </a:extLst>
                </a:gridCol>
              </a:tblGrid>
              <a:tr h="533400">
                <a:tc>
                  <a:txBody>
                    <a:bodyPr/>
                    <a:lstStyle/>
                    <a:p>
                      <a:pPr>
                        <a:defRPr sz="1600"/>
                      </a:pPr>
                      <a:r>
                        <a:t>OLD LABOUR LAWS</a:t>
                      </a:r>
                    </a:p>
                  </a:txBody>
                  <a:tcPr/>
                </a:tc>
                <a:tc>
                  <a:txBody>
                    <a:bodyPr/>
                    <a:lstStyle/>
                    <a:p>
                      <a:pPr>
                        <a:defRPr sz="1600"/>
                      </a:pPr>
                      <a:r>
                        <a:t>NEW LABOUR CODES</a:t>
                      </a:r>
                    </a:p>
                  </a:txBody>
                  <a:tcPr/>
                </a:tc>
                <a:extLst>
                  <a:ext uri="{0D108BD9-81ED-4DB2-BD59-A6C34878D82A}">
                    <a16:rowId xmlns:a16="http://schemas.microsoft.com/office/drawing/2014/main" val="10000"/>
                  </a:ext>
                </a:extLst>
              </a:tr>
              <a:tr h="533400">
                <a:tc>
                  <a:txBody>
                    <a:bodyPr/>
                    <a:lstStyle/>
                    <a:p>
                      <a:pPr>
                        <a:defRPr sz="1600"/>
                      </a:pPr>
                      <a:r>
                        <a:t>Multiple separate Acts</a:t>
                      </a:r>
                    </a:p>
                  </a:txBody>
                  <a:tcPr/>
                </a:tc>
                <a:tc>
                  <a:txBody>
                    <a:bodyPr/>
                    <a:lstStyle/>
                    <a:p>
                      <a:pPr>
                        <a:defRPr sz="1600"/>
                      </a:pPr>
                      <a:r>
                        <a:t>Consolidation into 4 Labour Codes</a:t>
                      </a:r>
                    </a:p>
                  </a:txBody>
                  <a:tcPr/>
                </a:tc>
                <a:extLst>
                  <a:ext uri="{0D108BD9-81ED-4DB2-BD59-A6C34878D82A}">
                    <a16:rowId xmlns:a16="http://schemas.microsoft.com/office/drawing/2014/main" val="10001"/>
                  </a:ext>
                </a:extLst>
              </a:tr>
              <a:tr h="533400">
                <a:tc>
                  <a:txBody>
                    <a:bodyPr/>
                    <a:lstStyle/>
                    <a:p>
                      <a:pPr>
                        <a:defRPr sz="1600"/>
                      </a:pPr>
                      <a:r>
                        <a:t>Manual inspections and compliance</a:t>
                      </a:r>
                    </a:p>
                  </a:txBody>
                  <a:tcPr/>
                </a:tc>
                <a:tc>
                  <a:txBody>
                    <a:bodyPr/>
                    <a:lstStyle/>
                    <a:p>
                      <a:pPr>
                        <a:defRPr sz="1600"/>
                      </a:pPr>
                      <a:r>
                        <a:t>Digital governance and compliance</a:t>
                      </a:r>
                    </a:p>
                  </a:txBody>
                  <a:tcPr/>
                </a:tc>
                <a:extLst>
                  <a:ext uri="{0D108BD9-81ED-4DB2-BD59-A6C34878D82A}">
                    <a16:rowId xmlns:a16="http://schemas.microsoft.com/office/drawing/2014/main" val="10002"/>
                  </a:ext>
                </a:extLst>
              </a:tr>
              <a:tr h="533400">
                <a:tc>
                  <a:txBody>
                    <a:bodyPr/>
                    <a:lstStyle/>
                    <a:p>
                      <a:pPr>
                        <a:defRPr sz="1600"/>
                      </a:pPr>
                      <a:r>
                        <a:t>Stronger traditional union structures</a:t>
                      </a:r>
                    </a:p>
                  </a:txBody>
                  <a:tcPr/>
                </a:tc>
                <a:tc>
                  <a:txBody>
                    <a:bodyPr/>
                    <a:lstStyle/>
                    <a:p>
                      <a:pPr>
                        <a:defRPr sz="1600"/>
                      </a:pPr>
                      <a:r>
                        <a:t>Greater employer flexibility</a:t>
                      </a:r>
                    </a:p>
                  </a:txBody>
                  <a:tcPr/>
                </a:tc>
                <a:extLst>
                  <a:ext uri="{0D108BD9-81ED-4DB2-BD59-A6C34878D82A}">
                    <a16:rowId xmlns:a16="http://schemas.microsoft.com/office/drawing/2014/main" val="10003"/>
                  </a:ext>
                </a:extLst>
              </a:tr>
              <a:tr h="533400">
                <a:tc>
                  <a:txBody>
                    <a:bodyPr/>
                    <a:lstStyle/>
                    <a:p>
                      <a:pPr>
                        <a:defRPr sz="1600"/>
                      </a:pPr>
                      <a:r>
                        <a:t>Sector-specific protections</a:t>
                      </a:r>
                    </a:p>
                  </a:txBody>
                  <a:tcPr/>
                </a:tc>
                <a:tc>
                  <a:txBody>
                    <a:bodyPr/>
                    <a:lstStyle/>
                    <a:p>
                      <a:pPr>
                        <a:defRPr sz="1600"/>
                      </a:pPr>
                      <a:r>
                        <a:t>Broader labour definitions</a:t>
                      </a:r>
                    </a:p>
                  </a:txBody>
                  <a:tcPr/>
                </a:tc>
                <a:extLst>
                  <a:ext uri="{0D108BD9-81ED-4DB2-BD59-A6C34878D82A}">
                    <a16:rowId xmlns:a16="http://schemas.microsoft.com/office/drawing/2014/main" val="10004"/>
                  </a:ext>
                </a:extLst>
              </a:tr>
              <a:tr h="533400">
                <a:tc>
                  <a:txBody>
                    <a:bodyPr/>
                    <a:lstStyle/>
                    <a:p>
                      <a:pPr>
                        <a:defRPr sz="1600"/>
                      </a:pPr>
                      <a:r>
                        <a:t>Conventional administration</a:t>
                      </a:r>
                    </a:p>
                  </a:txBody>
                  <a:tcPr/>
                </a:tc>
                <a:tc>
                  <a:txBody>
                    <a:bodyPr/>
                    <a:lstStyle/>
                    <a:p>
                      <a:pPr>
                        <a:defRPr sz="1600"/>
                      </a:pPr>
                      <a:r>
                        <a:t>Faster administration with concerns over protections</a:t>
                      </a:r>
                    </a:p>
                  </a:txBody>
                  <a:tcPr/>
                </a:tc>
                <a:extLst>
                  <a:ext uri="{0D108BD9-81ED-4DB2-BD59-A6C34878D82A}">
                    <a16:rowId xmlns:a16="http://schemas.microsoft.com/office/drawing/2014/main" val="10005"/>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5F5F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2160" b="1"/>
            </a:pPr>
            <a:r>
              <a:t>Positive Aspects of Labour Reforms</a:t>
            </a:r>
          </a:p>
        </p:txBody>
      </p:sp>
      <p:sp>
        <p:nvSpPr>
          <p:cNvPr id="3" name="Content Placeholder 2"/>
          <p:cNvSpPr>
            <a:spLocks noGrp="1"/>
          </p:cNvSpPr>
          <p:nvPr>
            <p:ph idx="1"/>
          </p:nvPr>
        </p:nvSpPr>
        <p:spPr/>
        <p:txBody>
          <a:bodyPr/>
          <a:lstStyle/>
          <a:p>
            <a:pPr>
              <a:defRPr sz="1440"/>
            </a:pPr>
            <a:r>
              <a:t>• Simplification of labour laws</a:t>
            </a:r>
          </a:p>
          <a:p>
            <a:pPr>
              <a:defRPr sz="1440"/>
            </a:pPr>
            <a:r>
              <a:t>• Potential wider social security coverage</a:t>
            </a:r>
          </a:p>
          <a:p>
            <a:pPr>
              <a:defRPr sz="1440"/>
            </a:pPr>
            <a:r>
              <a:t>• Recognition of gig and platform workers</a:t>
            </a:r>
          </a:p>
          <a:p>
            <a:pPr>
              <a:defRPr sz="1440"/>
            </a:pPr>
            <a:r>
              <a:t>• Digital systems improving transparency</a:t>
            </a:r>
          </a:p>
          <a:p>
            <a:pPr>
              <a:defRPr sz="1440"/>
            </a:pPr>
            <a:r>
              <a:t>• Faster labour administration</a:t>
            </a:r>
          </a:p>
          <a:p>
            <a:pPr>
              <a:defRPr sz="1440"/>
            </a:pPr>
            <a:r>
              <a:t>• Opportunity for formalization of informal labour</a:t>
            </a:r>
          </a:p>
          <a:p>
            <a:pPr>
              <a:defRPr sz="1440"/>
            </a:pPr>
            <a:r>
              <a:t>• Modern labour governance systems</a:t>
            </a:r>
          </a:p>
        </p:txBody>
      </p:sp>
      <p:pic>
        <p:nvPicPr>
          <p:cNvPr id="4" name="Picture 3" descr="file_00000000912c71f49684248fc990bbfd"/>
          <p:cNvPicPr>
            <a:picLocks noChangeAspect="1"/>
          </p:cNvPicPr>
          <p:nvPr/>
        </p:nvPicPr>
        <p:blipFill>
          <a:blip r:embed="rId3"/>
          <a:stretch>
            <a:fillRect/>
          </a:stretch>
        </p:blipFill>
        <p:spPr>
          <a:xfrm>
            <a:off x="182880" y="91440"/>
            <a:ext cx="522208" cy="548640"/>
          </a:xfrm>
          <a:prstGeom prst="rect">
            <a:avLst/>
          </a:prstGeom>
        </p:spPr>
      </p:pic>
      <p:pic>
        <p:nvPicPr>
          <p:cNvPr id="5" name="Picture 4" descr="uni_clean_logo.png"/>
          <p:cNvPicPr>
            <a:picLocks noChangeAspect="1"/>
          </p:cNvPicPr>
          <p:nvPr/>
        </p:nvPicPr>
        <p:blipFill>
          <a:blip r:embed="rId4"/>
          <a:stretch>
            <a:fillRect/>
          </a:stretch>
        </p:blipFill>
        <p:spPr>
          <a:xfrm>
            <a:off x="7498079" y="91440"/>
            <a:ext cx="1128127" cy="54864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5F5F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2160" b="1"/>
            </a:pPr>
            <a:r>
              <a:t>Concerns for Postal Workers</a:t>
            </a:r>
          </a:p>
        </p:txBody>
      </p:sp>
      <p:sp>
        <p:nvSpPr>
          <p:cNvPr id="3" name="Content Placeholder 2"/>
          <p:cNvSpPr>
            <a:spLocks noGrp="1"/>
          </p:cNvSpPr>
          <p:nvPr>
            <p:ph idx="1"/>
          </p:nvPr>
        </p:nvSpPr>
        <p:spPr/>
        <p:txBody>
          <a:bodyPr/>
          <a:lstStyle/>
          <a:p>
            <a:pPr>
              <a:defRPr sz="1440"/>
            </a:pPr>
            <a:r>
              <a:t>• Increased outsourcing and contractualization</a:t>
            </a:r>
          </a:p>
          <a:p>
            <a:pPr>
              <a:defRPr sz="1440"/>
            </a:pPr>
            <a:r>
              <a:t>• Fear of privatization of public services</a:t>
            </a:r>
          </a:p>
          <a:p>
            <a:pPr>
              <a:defRPr sz="1440"/>
            </a:pPr>
            <a:r>
              <a:t>• Weakening collective bargaining strength</a:t>
            </a:r>
          </a:p>
          <a:p>
            <a:pPr>
              <a:defRPr sz="1440"/>
            </a:pPr>
            <a:r>
              <a:t>• Increased productivity pressure</a:t>
            </a:r>
          </a:p>
          <a:p>
            <a:pPr>
              <a:defRPr sz="1440"/>
            </a:pPr>
            <a:r>
              <a:t>• Stress and work-life imbalance</a:t>
            </a:r>
          </a:p>
          <a:p>
            <a:pPr>
              <a:defRPr sz="1440"/>
            </a:pPr>
            <a:r>
              <a:t>• Uncertainty regarding social security implementation</a:t>
            </a:r>
          </a:p>
          <a:p>
            <a:pPr>
              <a:defRPr sz="1440"/>
            </a:pPr>
            <a:r>
              <a:t>• Fear of reduction in permanent public employment</a:t>
            </a:r>
          </a:p>
        </p:txBody>
      </p:sp>
      <p:pic>
        <p:nvPicPr>
          <p:cNvPr id="4" name="Picture 3" descr="file_00000000912c71f49684248fc990bbfd"/>
          <p:cNvPicPr>
            <a:picLocks noChangeAspect="1"/>
          </p:cNvPicPr>
          <p:nvPr/>
        </p:nvPicPr>
        <p:blipFill>
          <a:blip r:embed="rId3"/>
          <a:stretch>
            <a:fillRect/>
          </a:stretch>
        </p:blipFill>
        <p:spPr>
          <a:xfrm>
            <a:off x="182880" y="91440"/>
            <a:ext cx="522208" cy="548640"/>
          </a:xfrm>
          <a:prstGeom prst="rect">
            <a:avLst/>
          </a:prstGeom>
        </p:spPr>
      </p:pic>
      <p:pic>
        <p:nvPicPr>
          <p:cNvPr id="5" name="Picture 4" descr="uni_clean_logo.png"/>
          <p:cNvPicPr>
            <a:picLocks noChangeAspect="1"/>
          </p:cNvPicPr>
          <p:nvPr/>
        </p:nvPicPr>
        <p:blipFill>
          <a:blip r:embed="rId4"/>
          <a:stretch>
            <a:fillRect/>
          </a:stretch>
        </p:blipFill>
        <p:spPr>
          <a:xfrm>
            <a:off x="7498079" y="91440"/>
            <a:ext cx="1128127" cy="54864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5F5F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2160" b="1"/>
            </a:pPr>
            <a:r>
              <a:t>Impact on India Post Employees</a:t>
            </a:r>
          </a:p>
        </p:txBody>
      </p:sp>
      <p:sp>
        <p:nvSpPr>
          <p:cNvPr id="3" name="Content Placeholder 2"/>
          <p:cNvSpPr>
            <a:spLocks noGrp="1"/>
          </p:cNvSpPr>
          <p:nvPr>
            <p:ph idx="1"/>
          </p:nvPr>
        </p:nvSpPr>
        <p:spPr/>
        <p:txBody>
          <a:bodyPr/>
          <a:lstStyle/>
          <a:p>
            <a:pPr>
              <a:defRPr sz="1440"/>
            </a:pPr>
            <a:r>
              <a:t>• Multi-tasking responsibilities increasing rapidly</a:t>
            </a:r>
          </a:p>
          <a:p>
            <a:pPr>
              <a:defRPr sz="1440"/>
            </a:pPr>
            <a:r>
              <a:t>• Technology adaptation pressure</a:t>
            </a:r>
          </a:p>
          <a:p>
            <a:pPr>
              <a:defRPr sz="1440"/>
            </a:pPr>
            <a:r>
              <a:t>• Expansion of parcel and logistics work</a:t>
            </a:r>
          </a:p>
          <a:p>
            <a:pPr>
              <a:defRPr sz="1440"/>
            </a:pPr>
            <a:r>
              <a:t>• Rural delivery obligations continue</a:t>
            </a:r>
          </a:p>
          <a:p>
            <a:pPr>
              <a:defRPr sz="1440"/>
            </a:pPr>
            <a:r>
              <a:t>• Banking and insurance workload increasing</a:t>
            </a:r>
          </a:p>
          <a:p>
            <a:pPr>
              <a:defRPr sz="1440"/>
            </a:pPr>
            <a:r>
              <a:t>• Employee stress and manpower shortages</a:t>
            </a:r>
          </a:p>
          <a:p>
            <a:pPr>
              <a:defRPr sz="1440"/>
            </a:pPr>
            <a:r>
              <a:t>• Commercial pressure on public service operations</a:t>
            </a:r>
          </a:p>
        </p:txBody>
      </p:sp>
      <p:pic>
        <p:nvPicPr>
          <p:cNvPr id="4" name="Picture 3" descr="file_00000000912c71f49684248fc990bbfd"/>
          <p:cNvPicPr>
            <a:picLocks noChangeAspect="1"/>
          </p:cNvPicPr>
          <p:nvPr/>
        </p:nvPicPr>
        <p:blipFill>
          <a:blip r:embed="rId3"/>
          <a:stretch>
            <a:fillRect/>
          </a:stretch>
        </p:blipFill>
        <p:spPr>
          <a:xfrm>
            <a:off x="182880" y="91440"/>
            <a:ext cx="522208" cy="548640"/>
          </a:xfrm>
          <a:prstGeom prst="rect">
            <a:avLst/>
          </a:prstGeom>
        </p:spPr>
      </p:pic>
      <p:pic>
        <p:nvPicPr>
          <p:cNvPr id="5" name="Picture 4" descr="uni_clean_logo.png"/>
          <p:cNvPicPr>
            <a:picLocks noChangeAspect="1"/>
          </p:cNvPicPr>
          <p:nvPr/>
        </p:nvPicPr>
        <p:blipFill>
          <a:blip r:embed="rId4"/>
          <a:stretch>
            <a:fillRect/>
          </a:stretch>
        </p:blipFill>
        <p:spPr>
          <a:xfrm>
            <a:off x="7498079" y="91440"/>
            <a:ext cx="1128127" cy="54864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5F5F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2160" b="1"/>
            </a:pPr>
            <a:r>
              <a:t>Trade Union Perspective</a:t>
            </a:r>
          </a:p>
        </p:txBody>
      </p:sp>
      <p:sp>
        <p:nvSpPr>
          <p:cNvPr id="3" name="Content Placeholder 2"/>
          <p:cNvSpPr>
            <a:spLocks noGrp="1"/>
          </p:cNvSpPr>
          <p:nvPr>
            <p:ph idx="1"/>
          </p:nvPr>
        </p:nvSpPr>
        <p:spPr/>
        <p:txBody>
          <a:bodyPr/>
          <a:lstStyle/>
          <a:p>
            <a:pPr>
              <a:defRPr sz="1440"/>
            </a:pPr>
            <a:r>
              <a:t>• Protection of public postal services</a:t>
            </a:r>
          </a:p>
          <a:p>
            <a:pPr>
              <a:defRPr sz="1440"/>
            </a:pPr>
            <a:r>
              <a:t>• Strong social security guarantees</a:t>
            </a:r>
          </a:p>
          <a:p>
            <a:pPr>
              <a:defRPr sz="1440"/>
            </a:pPr>
            <a:r>
              <a:t>• Respect for collective bargaining rights</a:t>
            </a:r>
          </a:p>
          <a:p>
            <a:pPr>
              <a:defRPr sz="1440"/>
            </a:pPr>
            <a:r>
              <a:t>• Safe working conditions and fair wages</a:t>
            </a:r>
          </a:p>
          <a:p>
            <a:pPr>
              <a:defRPr sz="1440"/>
            </a:pPr>
            <a:r>
              <a:t>• Worker participation in reforms</a:t>
            </a:r>
          </a:p>
          <a:p>
            <a:pPr>
              <a:defRPr sz="1440"/>
            </a:pPr>
            <a:r>
              <a:t>• Human-centered technology implementation</a:t>
            </a:r>
          </a:p>
          <a:p>
            <a:pPr>
              <a:defRPr sz="1440"/>
            </a:pPr>
            <a:r>
              <a:t>• Public service should not be profit-only driven</a:t>
            </a:r>
          </a:p>
        </p:txBody>
      </p:sp>
      <p:pic>
        <p:nvPicPr>
          <p:cNvPr id="4" name="Picture 3" descr="file_00000000912c71f49684248fc990bbfd"/>
          <p:cNvPicPr>
            <a:picLocks noChangeAspect="1"/>
          </p:cNvPicPr>
          <p:nvPr/>
        </p:nvPicPr>
        <p:blipFill>
          <a:blip r:embed="rId3"/>
          <a:stretch>
            <a:fillRect/>
          </a:stretch>
        </p:blipFill>
        <p:spPr>
          <a:xfrm>
            <a:off x="182880" y="91440"/>
            <a:ext cx="522208" cy="548640"/>
          </a:xfrm>
          <a:prstGeom prst="rect">
            <a:avLst/>
          </a:prstGeom>
        </p:spPr>
      </p:pic>
      <p:pic>
        <p:nvPicPr>
          <p:cNvPr id="5" name="Picture 4" descr="uni_clean_logo.png"/>
          <p:cNvPicPr>
            <a:picLocks noChangeAspect="1"/>
          </p:cNvPicPr>
          <p:nvPr/>
        </p:nvPicPr>
        <p:blipFill>
          <a:blip r:embed="rId4"/>
          <a:stretch>
            <a:fillRect/>
          </a:stretch>
        </p:blipFill>
        <p:spPr>
          <a:xfrm>
            <a:off x="7498079" y="91440"/>
            <a:ext cx="1128127" cy="54864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5F5F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2160" b="1"/>
            </a:pPr>
            <a:r>
              <a:t>Conclusion</a:t>
            </a:r>
          </a:p>
        </p:txBody>
      </p:sp>
      <p:sp>
        <p:nvSpPr>
          <p:cNvPr id="3" name="Content Placeholder 2"/>
          <p:cNvSpPr>
            <a:spLocks noGrp="1"/>
          </p:cNvSpPr>
          <p:nvPr>
            <p:ph idx="1"/>
          </p:nvPr>
        </p:nvSpPr>
        <p:spPr/>
        <p:txBody>
          <a:bodyPr/>
          <a:lstStyle/>
          <a:p>
            <a:pPr>
              <a:defRPr sz="1440"/>
            </a:pPr>
            <a:r>
              <a:t>“Modernization must not come at the cost of labour dignity.”</a:t>
            </a:r>
          </a:p>
          <a:p>
            <a:pPr>
              <a:defRPr sz="1440"/>
            </a:pPr>
            <a:r>
              <a:t>• Strong public postal systems are essential</a:t>
            </a:r>
          </a:p>
          <a:p>
            <a:pPr>
              <a:defRPr sz="1440"/>
            </a:pPr>
            <a:r>
              <a:t>• Labour rights and public service must go together</a:t>
            </a:r>
          </a:p>
          <a:p>
            <a:pPr>
              <a:defRPr sz="1440"/>
            </a:pPr>
            <a:r>
              <a:t>• Technology should empower workers</a:t>
            </a:r>
          </a:p>
          <a:p>
            <a:pPr>
              <a:defRPr sz="1440"/>
            </a:pPr>
            <a:r>
              <a:t>• Human dignity must remain central</a:t>
            </a:r>
          </a:p>
          <a:p>
            <a:pPr>
              <a:defRPr sz="1440"/>
            </a:pPr>
            <a:r>
              <a:t>• International solidarity is essential</a:t>
            </a:r>
          </a:p>
        </p:txBody>
      </p:sp>
      <p:pic>
        <p:nvPicPr>
          <p:cNvPr id="4" name="Picture 3" descr="file_00000000912c71f49684248fc990bbfd"/>
          <p:cNvPicPr>
            <a:picLocks noChangeAspect="1"/>
          </p:cNvPicPr>
          <p:nvPr/>
        </p:nvPicPr>
        <p:blipFill>
          <a:blip r:embed="rId3"/>
          <a:stretch>
            <a:fillRect/>
          </a:stretch>
        </p:blipFill>
        <p:spPr>
          <a:xfrm>
            <a:off x="182880" y="91440"/>
            <a:ext cx="522208" cy="548640"/>
          </a:xfrm>
          <a:prstGeom prst="rect">
            <a:avLst/>
          </a:prstGeom>
        </p:spPr>
      </p:pic>
      <p:pic>
        <p:nvPicPr>
          <p:cNvPr id="5" name="Picture 4" descr="uni_clean_logo.png"/>
          <p:cNvPicPr>
            <a:picLocks noChangeAspect="1"/>
          </p:cNvPicPr>
          <p:nvPr/>
        </p:nvPicPr>
        <p:blipFill>
          <a:blip r:embed="rId4"/>
          <a:stretch>
            <a:fillRect/>
          </a:stretch>
        </p:blipFill>
        <p:spPr>
          <a:xfrm>
            <a:off x="7498079" y="91440"/>
            <a:ext cx="1128127" cy="54864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TotalTime>
  <Words>0</Words>
  <Application>Microsoft Office PowerPoint</Application>
  <PresentationFormat>On-screen Show (4:3)</PresentationFormat>
  <Paragraphs>0</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India Post in the Era of Labour Reforms</vt:lpstr>
      <vt:lpstr>India Post Present Situation</vt:lpstr>
      <vt:lpstr>India’s New Labour Codes</vt:lpstr>
      <vt:lpstr>Old Labour Laws vs New Labour Codes</vt:lpstr>
      <vt:lpstr>Positive Aspects of Labour Reforms</vt:lpstr>
      <vt:lpstr>Concerns for Postal Workers</vt:lpstr>
      <vt:lpstr>Impact on India Post Employees</vt:lpstr>
      <vt:lpstr>Trade Union Perspective</vt:lpstr>
      <vt:lpstr>Conclusion</vt:lpstr>
      <vt:lpstr>Thank You</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India Post in the Era of Labour Reforms</dc:title>
  <dc:subject/>
  <dc:creator/>
  <cp:keywords/>
  <dc:description>generated using python-pptx</dc:description>
  <cp:lastModifiedBy>Sivaji Vasireddy</cp:lastModifiedBy>
  <cp:revision>2</cp:revision>
  <dcterms:created xsi:type="dcterms:W3CDTF">2013-01-27T09:14:16Z</dcterms:created>
  <dcterms:modified xsi:type="dcterms:W3CDTF">2026-05-07T12:13:48Z</dcterms:modified>
  <cp:category/>
</cp:coreProperties>
</file>